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mPRSettings.xml" ContentType="application/vnd.ms-powerpoint.pmPRSettin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6" r:id="rId2"/>
    <p:sldId id="263" r:id="rId3"/>
    <p:sldId id="279" r:id="rId4"/>
    <p:sldId id="282" r:id="rId5"/>
    <p:sldId id="302" r:id="rId6"/>
    <p:sldId id="298" r:id="rId7"/>
    <p:sldId id="296" r:id="rId8"/>
    <p:sldId id="283" r:id="rId9"/>
    <p:sldId id="299" r:id="rId10"/>
    <p:sldId id="310" r:id="rId11"/>
    <p:sldId id="300" r:id="rId12"/>
    <p:sldId id="301" r:id="rId13"/>
    <p:sldId id="303" r:id="rId14"/>
    <p:sldId id="304" r:id="rId15"/>
    <p:sldId id="261" r:id="rId16"/>
    <p:sldId id="305" r:id="rId17"/>
    <p:sldId id="306" r:id="rId18"/>
    <p:sldId id="281" r:id="rId19"/>
    <p:sldId id="307" r:id="rId20"/>
    <p:sldId id="308" r:id="rId21"/>
    <p:sldId id="309" r:id="rId22"/>
    <p:sldId id="297" r:id="rId23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mPRSettings.xml>�<?xml version="1.0" encoding="UTF-8"?>
<!DOCTYPE plist PUBLIC "-//Apple Computer//DTD PLIST 1.0//EN" "http://www.apple.com/DTDs/PropertyList-1.0.dtd">
<plist version="1.0">
<dict>
	<key>com.apple.print.PageFormat.PMHorizontalRes</key>
	<dict>
		<key>com.apple.print.ticket.creator</key>
		<string>com.apple.printingmanager</string>
		<key>com.apple.print.ticket.itemArray</key>
		<array>
			<dict>
				<key>com.apple.print.PageFormat.PMHorizontalRes</key>
				<real>72</real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com.apple.print.PageFormat.PMOrientation</key>
	<dict>
		<key>com.apple.print.ticket.creator</key>
		<string>com.apple.printingmanager</string>
		<key>com.apple.print.ticket.itemArray</key>
		<array>
			<dict>
				<key>com.apple.print.PageFormat.PMOrientation</key>
				<integer>1</integer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com.apple.print.PageFormat.PMScaling</key>
	<dict>
		<key>com.apple.print.ticket.creator</key>
		<string>com.apple.printingmanager</string>
		<key>com.apple.print.ticket.itemArray</key>
		<array>
			<dict>
				<key>com.apple.print.PageFormat.PMScaling</key>
				<real>1</real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com.apple.print.PageFormat.PMVerticalRes</key>
	<dict>
		<key>com.apple.print.ticket.creator</key>
		<string>com.apple.printingmanager</string>
		<key>com.apple.print.ticket.itemArray</key>
		<array>
			<dict>
				<key>com.apple.print.PageFormat.PMVerticalRes</key>
				<real>72</real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com.apple.print.PageFormat.PMVerticalScaling</key>
	<dict>
		<key>com.apple.print.ticket.creator</key>
		<string>com.apple.printingmanager</string>
		<key>com.apple.print.ticket.itemArray</key>
		<array>
			<dict>
				<key>com.apple.print.PageFormat.PMVerticalScaling</key>
				<real>1</real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com.apple.print.subTicket.paper_info_ticket</key>
	<dict>
		<key>com.apple.print.PageFormat.PMAdjustedPageRect</key>
		<dict>
			<key>com.apple.print.ticket.creator</key>
			<string>com.apple.printingmanager</string>
			<key>com.apple.print.ticket.itemArray</key>
			<array>
				<dict>
					<key>com.apple.print.PageFormat.PMAdjustedPageRect</key>
					<array>
						<real>0.0</real>
						<real>0.0</real>
						<real>734</real>
						<real>576</real>
					</array>
					<key>com.apple.print.ticket.client</key>
					<string>com.apple.printingmanager</string>
					<key>com.apple.print.ticket.modDate</key>
					<date>2007-10-03T21:06:50Z</date>
					<key>com.apple.print.ticket.stateFlag</key>
					<integer>0</integer>
				</dict>
			</array>
		</dict>
		<key>com.apple.print.PageFormat.PMAdjustedPaperRect</key>
		<dict>
			<key>com.apple.print.ticket.creator</key>
			<string>com.apple.printingmanager</string>
			<key>com.apple.print.ticket.itemArray</key>
			<array>
				<dict>
					<key>com.apple.print.PageFormat.PMAdjustedPaperRect</key>
					<array>
						<real>-18</real>
						<real>-18</real>
						<real>774</real>
						<real>594</real>
					</array>
					<key>com.apple.print.ticket.client</key>
					<string>com.apple.printingmanager</string>
					<key>com.apple.print.ticket.modDate</key>
					<date>2007-10-03T21:06:50Z</date>
					<key>com.apple.print.ticket.stateFlag</key>
					<integer>0</integer>
				</dict>
			</array>
		</dict>
		<key>com.apple.print.PaperInfo.PMPaperName</key>
		<dict>
			<key>com.apple.print.ticket.creator</key>
			<string>com.apple.print.pm.PostScript</string>
			<key>com.apple.print.ticket.itemArray</key>
			<array>
				<dict>
					<key>com.apple.print.PaperInfo.PMPaperName</key>
					<string>na-letter</string>
					<key>com.apple.print.ticket.client</key>
					<string>com.apple.print.pm.PostScript</string>
					<key>com.apple.print.ticket.modDate</key>
					<date>2003-07-01T17:49:36Z</date>
					<key>com.apple.print.ticket.stateFlag</key>
					<integer>1</integer>
				</dict>
			</array>
		</dict>
		<key>com.apple.print.PaperInfo.PMUnadjustedPageRect</key>
		<dict>
			<key>com.apple.print.ticket.creator</key>
			<string>com.apple.print.pm.PostScript</string>
			<key>com.apple.print.ticket.itemArray</key>
			<array>
				<dict>
					<key>com.apple.print.PaperInfo.PMUnadjustedPageRect</key>
					<array>
						<real>0.0</real>
						<real>0.0</real>
						<real>734</real>
						<real>576</real>
					</array>
					<key>com.apple.print.ticket.client</key>
					<string>com.apple.printingmanager</string>
					<key>com.apple.print.ticket.modDate</key>
					<date>2007-10-03T21:06:50Z</date>
					<key>com.apple.print.ticket.stateFlag</key>
					<integer>0</integer>
				</dict>
			</array>
		</dict>
		<key>com.apple.print.PaperInfo.PMUnadjustedPaperRect</key>
		<dict>
			<key>com.apple.print.ticket.creator</key>
			<string>com.apple.print.pm.PostScript</string>
			<key>com.apple.print.ticket.itemArray</key>
			<array>
				<dict>
					<key>com.apple.print.PaperInfo.PMUnadjustedPaperRect</key>
					<array>
						<real>-18</real>
						<real>-18</real>
						<real>774</real>
						<real>594</real>
					</array>
					<key>com.apple.print.ticket.client</key>
					<string>com.apple.printingmanager</string>
					<key>com.apple.print.ticket.modDate</key>
					<date>2007-10-03T21:06:50Z</date>
					<key>com.apple.print.ticket.stateFlag</key>
					<integer>0</integer>
				</dict>
			</array>
		</dict>
		<key>com.apple.print.PaperInfo.ppd.PMPaperName</key>
		<dict>
			<key>com.apple.print.ticket.creator</key>
			<string>com.apple.print.pm.PostScript</string>
			<key>com.apple.print.ticket.itemArray</key>
			<array>
				<dict>
					<key>com.apple.print.PaperInfo.ppd.PMPaperName</key>
					<string>US Letter</string>
					<key>com.apple.print.ticket.client</key>
					<string>com.apple.print.pm.PostScript</string>
					<key>com.apple.print.ticket.modDate</key>
					<date>2003-07-01T17:49:36Z</date>
					<key>com.apple.print.ticket.stateFlag</key>
					<integer>1</integer>
				</dict>
			</array>
		</dict>
		<key>com.apple.print.ticket.APIVersion</key>
		<string>00.20</string>
		<key>com.apple.print.ticket.privateLock</key>
		<false/>
		<key>com.apple.print.ticket.type</key>
		<string>com.apple.print.PaperInfoTicket</string>
	</dict>
	<key>com.apple.print.ticket.APIVersion</key>
	<string>00.20</string>
	<key>com.apple.print.ticket.privateLock</key>
	<false/>
	<key>com.apple.print.ticket.type</key>
	<string>com.apple.print.PageFormatTicket</string>
</dict>
</plist>
&<?xml version="1.0" encoding="UTF-8"?>
<!DOCTYPE plist PUBLIC "-//Apple Computer//DTD PLIST 1.0//EN" "http://www.apple.com/DTDs/PropertyList-1.0.dtd">
<plist version="1.0">
<dict>
	<key>com.apple.print.DocumentTicket.PMSpoolFormat</key>
	<dict>
		<key>com.apple.print.ticket.creator</key>
		<string>com.apple.printingmanager</string>
		<key>com.apple.print.ticket.itemArray</key>
		<array>
			<dict>
				<key>com.apple.print.DocumentTicket.PMSpoolFormat</key>
				<string>application/pdf</string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com.apple.print.PrintSettings.PMColorMatchingMode</key>
	<dict>
		<key>com.apple.print.ticket.creator</key>
		<string>com.apple.printingmanager</string>
		<key>com.apple.print.ticket.itemArray</key>
		<array>
			<dict>
				<key>com.apple.print.PrintSettings.PMColorMatchingMode</key>
				<integer>0</integer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com.apple.print.PrintSettings.PMColorSyncProfileID</key>
	<dict>
		<key>com.apple.print.ticket.creator</key>
		<string>com.apple.printingmanager</string>
		<key>com.apple.print.ticket.itemArray</key>
		<array>
			<dict>
				<key>com.apple.print.PrintSettings.PMColorSyncProfileID</key>
				<integer>1294</integer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com.apple.print.PrintSettings.PMCopies</key>
	<dict>
		<key>com.apple.print.ticket.creator</key>
		<string>com.apple.printingmanager</string>
		<key>com.apple.print.ticket.itemArray</key>
		<array>
			<dict>
				<key>com.apple.print.PrintSettings.PMCopies</key>
				<integer>1</integer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com.apple.print.PrintSettings.PMCopyCollate</key>
	<dict>
		<key>com.apple.print.ticket.creator</key>
		<string>com.apple.printingmanager</string>
		<key>com.apple.print.ticket.itemArray</key>
		<array>
			<dict>
				<key>com.apple.print.PrintSettings.PMCopyCollate</key>
				<true/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com.apple.print.PrintSettings.PMFirstPage</key>
	<dict>
		<key>com.apple.print.ticket.creator</key>
		<string>com.apple.printingmanager</string>
		<key>com.apple.print.ticket.itemArray</key>
		<array>
			<dict>
				<key>com.apple.print.PrintSettings.PMFirstPage</key>
				<integer>1</integer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com.apple.print.PrintSettings.PMLastPage</key>
	<dict>
		<key>com.apple.print.ticket.creator</key>
		<string>com.apple.printingmanager</string>
		<key>com.apple.print.ticket.itemArray</key>
		<array>
			<dict>
				<key>com.apple.print.PrintSettings.PMLastPage</key>
				<integer>2147483647</integer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com.apple.print.PrintSettings.PMPageRange</key>
	<dict>
		<key>com.apple.print.ticket.creator</key>
		<string>com.apple.printingmanager</string>
		<key>com.apple.print.ticket.itemArray</key>
		<array>
			<dict>
				<key>com.apple.print.PrintSettings.PMPageRange</key>
				<array>
					<integer>1</integer>
					<integer>2147483647</integer>
				</array>
				<key>com.apple.print.ticket.client</key>
				<string>com.apple.printingmanager</string>
				<key>com.apple.print.ticket.modDate</key>
				<date>2007-10-03T21:06:50Z</date>
				<key>com.apple.print.ticket.stateFlag</key>
				<integer>0</integer>
			</dict>
		</array>
	</dict>
	<key>com.apple.print.ticket.APIVersion</key>
	<string>00.20</string>
	<key>com.apple.print.ticket.privateLock</key>
	<false/>
	<key>com.apple.print.ticket.type</key>
	<string>com.apple.print.PrintSettingsTicket</string>
</dict>
</plist>
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61" autoAdjust="0"/>
    <p:restoredTop sz="87500" autoAdjust="0"/>
  </p:normalViewPr>
  <p:slideViewPr>
    <p:cSldViewPr>
      <p:cViewPr varScale="1">
        <p:scale>
          <a:sx n="83" d="100"/>
          <a:sy n="83" d="100"/>
        </p:scale>
        <p:origin x="18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openxmlformats.org/officeDocument/2006/relationships/pmPRSettings" Target="pmPRSetting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6E7D018D-748F-47BF-843A-40349A141CAC}" type="datetimeFigureOut">
              <a:rPr lang="en-US" smtClean="0"/>
              <a:pPr/>
              <a:t>5/8/17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04AC5213-BACC-41AB-9B61-B40CF6C529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3E9B8FB-2ABD-42C9-A6DA-A6789EAF441D}" type="datetimeFigureOut">
              <a:rPr lang="en-US" smtClean="0"/>
              <a:pPr/>
              <a:t>5/8/17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BE2A7042-DEED-4AA1-9E89-4A16B25725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b="1" dirty="0" smtClean="0"/>
              <a:t>New</a:t>
            </a:r>
            <a:r>
              <a:rPr lang="en-US" b="1" baseline="0" dirty="0" smtClean="0"/>
              <a:t> Slide </a:t>
            </a:r>
            <a:r>
              <a:rPr lang="en-US" baseline="0" dirty="0" smtClean="0"/>
              <a:t>button is on the Standard toolbar.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You can also click </a:t>
            </a:r>
            <a:r>
              <a:rPr lang="en-US" b="1" baseline="0" dirty="0" smtClean="0"/>
              <a:t>Insert</a:t>
            </a:r>
            <a:r>
              <a:rPr lang="en-US" baseline="0" dirty="0" smtClean="0"/>
              <a:t>&gt;</a:t>
            </a:r>
            <a:r>
              <a:rPr lang="en-US" b="1" baseline="0" dirty="0" smtClean="0"/>
              <a:t>New Slide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33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27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72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04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060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27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99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89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you don’t see the Formatting Palette, click </a:t>
            </a:r>
            <a:r>
              <a:rPr lang="en-US" b="1" dirty="0" smtClean="0"/>
              <a:t>View</a:t>
            </a:r>
            <a:r>
              <a:rPr lang="en-US" dirty="0" smtClean="0"/>
              <a:t>&gt;</a:t>
            </a:r>
            <a:r>
              <a:rPr lang="en-US" b="1" dirty="0" smtClean="0"/>
              <a:t>Formatting</a:t>
            </a:r>
            <a:r>
              <a:rPr lang="en-US" b="1" baseline="0" dirty="0" smtClean="0"/>
              <a:t> Palette</a:t>
            </a:r>
            <a:r>
              <a:rPr lang="en-US" baseline="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To make changes to the picture, you first have to select the picture.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99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391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09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b="1" dirty="0" smtClean="0"/>
              <a:t>New</a:t>
            </a:r>
            <a:r>
              <a:rPr lang="en-US" b="1" baseline="0" dirty="0" smtClean="0"/>
              <a:t> Slide </a:t>
            </a:r>
            <a:r>
              <a:rPr lang="en-US" baseline="0" dirty="0" smtClean="0"/>
              <a:t>button is on the Standard toolbar.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You can also click </a:t>
            </a:r>
            <a:r>
              <a:rPr lang="en-US" b="1" baseline="0" dirty="0" smtClean="0"/>
              <a:t>Insert</a:t>
            </a:r>
            <a:r>
              <a:rPr lang="en-US" baseline="0" dirty="0" smtClean="0"/>
              <a:t>&gt;</a:t>
            </a:r>
            <a:r>
              <a:rPr lang="en-US" b="1" baseline="0" dirty="0" smtClean="0"/>
              <a:t>New Slide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b="1" dirty="0" smtClean="0"/>
              <a:t>New</a:t>
            </a:r>
            <a:r>
              <a:rPr lang="en-US" b="1" baseline="0" dirty="0" smtClean="0"/>
              <a:t> Slide </a:t>
            </a:r>
            <a:r>
              <a:rPr lang="en-US" baseline="0" dirty="0" smtClean="0"/>
              <a:t>button is on the Standard toolbar.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You can also click </a:t>
            </a:r>
            <a:r>
              <a:rPr lang="en-US" b="1" baseline="0" dirty="0" smtClean="0"/>
              <a:t>Insert</a:t>
            </a:r>
            <a:r>
              <a:rPr lang="en-US" baseline="0" dirty="0" smtClean="0"/>
              <a:t>&gt;</a:t>
            </a:r>
            <a:r>
              <a:rPr lang="en-US" b="1" baseline="0" dirty="0" smtClean="0"/>
              <a:t>New Slide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01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b="1" dirty="0" smtClean="0"/>
              <a:t>New</a:t>
            </a:r>
            <a:r>
              <a:rPr lang="en-US" b="1" baseline="0" dirty="0" smtClean="0"/>
              <a:t> Slide </a:t>
            </a:r>
            <a:r>
              <a:rPr lang="en-US" baseline="0" dirty="0" smtClean="0"/>
              <a:t>button is on the Standard toolbar.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You can also click </a:t>
            </a:r>
            <a:r>
              <a:rPr lang="en-US" b="1" baseline="0" dirty="0" smtClean="0"/>
              <a:t>Insert</a:t>
            </a:r>
            <a:r>
              <a:rPr lang="en-US" baseline="0" dirty="0" smtClean="0"/>
              <a:t>&gt;</a:t>
            </a:r>
            <a:r>
              <a:rPr lang="en-US" b="1" baseline="0" dirty="0" smtClean="0"/>
              <a:t>New Slide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64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Tips: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b="1" dirty="0" smtClean="0"/>
              <a:t>New</a:t>
            </a:r>
            <a:r>
              <a:rPr lang="en-US" b="1" baseline="0" dirty="0" smtClean="0"/>
              <a:t> Slide </a:t>
            </a:r>
            <a:r>
              <a:rPr lang="en-US" baseline="0" dirty="0" smtClean="0"/>
              <a:t>button is on the Standard toolbar.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You can also click </a:t>
            </a:r>
            <a:r>
              <a:rPr lang="en-US" b="1" baseline="0" dirty="0" smtClean="0"/>
              <a:t>Insert</a:t>
            </a:r>
            <a:r>
              <a:rPr lang="en-US" baseline="0" dirty="0" smtClean="0"/>
              <a:t>&gt;</a:t>
            </a:r>
            <a:r>
              <a:rPr lang="en-US" b="1" baseline="0" dirty="0" smtClean="0"/>
              <a:t>New Slide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32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05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>
              <a:buFontTx/>
              <a:buNone/>
              <a:defRPr sz="4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/>
              <a:t>Click to add photo album title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chemeClr val="bg1"/>
                </a:solidFill>
              </a:rPr>
              <a:pPr/>
              <a:t>‹#›</a:t>
            </a:fld>
            <a:endParaRPr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/>
          <a:p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/>
              <a:t>Click to add date or details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>
              <a:buFontTx/>
              <a:buNone/>
              <a:defRPr sz="2400" i="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>
              <a:buFontTx/>
              <a:buNone/>
              <a:defRPr sz="2000" i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/>
          <a:p>
            <a:pPr marL="0" marR="0" indent="0" algn="ctr">
              <a:buFontTx/>
              <a:buNone/>
            </a:pPr>
            <a:r>
              <a:rPr i="0"/>
              <a:t>Click icon to add full page picture</a:t>
            </a:r>
            <a:endParaRPr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>
              <a:buFontTx/>
              <a:buNone/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/>
              <a:t>Click to add subtitle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>
              <a:buFontTx/>
              <a:buNone/>
              <a:defRPr sz="3200">
                <a:solidFill>
                  <a:srgbClr val="FFFFFF"/>
                </a:solidFill>
              </a:defRPr>
            </a:lvl1pPr>
          </a:lstStyle>
          <a:p>
            <a:pPr lvl="0"/>
            <a:r>
              <a:rPr/>
              <a:t>Click to add section title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>
              <a:buFontTx/>
              <a:buNone/>
              <a:defRPr sz="2000" i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>
              <a:buFontTx/>
              <a:buNone/>
              <a:defRPr sz="2000" i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>
              <a:buFontTx/>
              <a:buNone/>
              <a:defRPr sz="16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>
              <a:buFontTx/>
              <a:buNone/>
              <a:defRPr sz="2800" baseline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Portrait with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andscape with 3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sz="2400" i="0"/>
              <a:t>Click icon to add picture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sz="2400" i="0"/>
              <a:t>Click icon to add picture</a:t>
            </a:r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sz="2400" i="0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indent="0" algn="ctr" rtl="0" latinLnBrk="0">
              <a:buFontTx/>
              <a:buNone/>
            </a:pPr>
            <a:r>
              <a:rPr/>
              <a:t>Click icon to add picture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>
              <a:buFontTx/>
              <a:buNone/>
              <a:defRPr sz="2000" i="0"/>
            </a:lvl1pPr>
          </a:lstStyle>
          <a:p>
            <a:pPr lvl="0"/>
            <a:r>
              <a:rPr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8A4431D5-1B33-458B-8AFD-CECCB0FA18CB}" type="slidenum">
              <a:rPr>
                <a:solidFill>
                  <a:srgbClr val="FFFFFF"/>
                </a:solidFill>
              </a:rPr>
              <a:pPr/>
              <a:t>‹#›</a:t>
            </a:fld>
            <a:endParaRPr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8B50E-0B48-4566-8609-C51CF752A7DF}" type="datetimeFigureOut">
              <a:rPr lang="en-AU"/>
              <a:pPr/>
              <a:t>8/5/17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1D5-1B33-458B-8AFD-CECCB0FA18C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8B50E-0B48-4566-8609-C51CF752A7DF}" type="datetimeFigureOut">
              <a:rPr lang="en-AU"/>
              <a:pPr/>
              <a:t>8/5/17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1D5-1B33-458B-8AFD-CECCB0FA18C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r"/>
            <a:fld id="{9668B50E-0B48-4566-8609-C51CF752A7DF}" type="datetimeFigureOut">
              <a:rPr lang="en-AU">
                <a:solidFill>
                  <a:schemeClr val="bg1"/>
                </a:solidFill>
              </a:rPr>
              <a:pPr algn="r"/>
              <a:t>8/5/17</a:t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l"/>
            <a:endParaRPr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A4431D5-1B33-458B-8AFD-CECCB0FA18CB}" type="slidenum">
              <a:rPr>
                <a:solidFill>
                  <a:schemeClr val="bg1"/>
                </a:solidFill>
              </a:rPr>
              <a:pPr/>
              <a:t>‹#›</a:t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sz="4400" dirty="0" smtClean="0"/>
              <a:t>Small Business Restructures &amp; Super</a:t>
            </a:r>
            <a:endParaRPr lang="en-US" sz="4400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Ken Mansell</a:t>
            </a:r>
          </a:p>
          <a:p>
            <a:r>
              <a:rPr lang="en-US" dirty="0" err="1" smtClean="0"/>
              <a:t>ken@taxrambling.com</a:t>
            </a:r>
            <a:endParaRPr lang="en-US" dirty="0" smtClean="0"/>
          </a:p>
          <a:p>
            <a:r>
              <a:rPr lang="en-US" dirty="0" err="1" smtClean="0"/>
              <a:t>taxrambling.com</a:t>
            </a:r>
            <a:endParaRPr lang="en-US" dirty="0"/>
          </a:p>
        </p:txBody>
      </p:sp>
      <p:pic>
        <p:nvPicPr>
          <p:cNvPr id="9" name="Picture Placeholder 8" descr="photo4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-926" b="-926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And you thought we had it bad</a:t>
            </a:r>
            <a:endParaRPr lang="en-US" dirty="0" smtClean="0"/>
          </a:p>
          <a:p>
            <a:pPr lvl="1">
              <a:buFont typeface="Arial"/>
              <a:buChar char="•"/>
            </a:pPr>
            <a:endParaRPr lang="en-US" dirty="0"/>
          </a:p>
        </p:txBody>
      </p:sp>
      <p:pic>
        <p:nvPicPr>
          <p:cNvPr id="5" name="Picture Placeholder 4" descr="photo9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28600" y="228600"/>
            <a:ext cx="2819400" cy="609600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5636"/>
            <a:ext cx="9144000" cy="441036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Setting up a business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Start cheap and nasty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Causes problems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No asset </a:t>
            </a:r>
            <a:r>
              <a:rPr lang="en-US" dirty="0"/>
              <a:t>protection, bring in new equity, income splitting and the CGT concessions </a:t>
            </a:r>
            <a:endParaRPr lang="en-US" dirty="0" smtClean="0"/>
          </a:p>
          <a:p>
            <a:pPr lvl="1">
              <a:buFont typeface="Arial"/>
              <a:buChar char="•"/>
            </a:pPr>
            <a:r>
              <a:rPr lang="en-US" dirty="0" smtClean="0"/>
              <a:t>Solve by either</a:t>
            </a:r>
            <a:r>
              <a:rPr lang="mr-IN" dirty="0" smtClean="0"/>
              <a:t>…</a:t>
            </a:r>
            <a:endParaRPr lang="en-US" dirty="0" smtClean="0"/>
          </a:p>
          <a:p>
            <a:pPr marL="457200" lvl="1" indent="0" algn="ctr">
              <a:buNone/>
            </a:pPr>
            <a:r>
              <a:rPr lang="en-US" b="1" dirty="0" smtClean="0"/>
              <a:t>SBCGT or Restructure Rollover</a:t>
            </a:r>
          </a:p>
          <a:p>
            <a:pPr marL="457200" lvl="1" indent="0" algn="ctr">
              <a:buNone/>
            </a:pPr>
            <a:endParaRPr lang="en-US" b="1" dirty="0"/>
          </a:p>
          <a:p>
            <a:pPr marL="457200" lvl="1" indent="0" algn="ctr">
              <a:buNone/>
            </a:pPr>
            <a:r>
              <a:rPr lang="en-US" b="1" dirty="0" smtClean="0"/>
              <a:t>Which is better?</a:t>
            </a:r>
          </a:p>
          <a:p>
            <a:pPr marL="457200" lvl="1" indent="0" algn="ctr">
              <a:buNone/>
            </a:pPr>
            <a:r>
              <a:rPr lang="en-US" b="1" dirty="0" smtClean="0"/>
              <a:t>Which is better given recent super changes?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Case Study</a:t>
            </a:r>
          </a:p>
          <a:p>
            <a:pPr lvl="1" algn="ctr">
              <a:buNone/>
            </a:pPr>
            <a:r>
              <a:rPr lang="en-US" sz="2000" b="1" dirty="0"/>
              <a:t>Chris and Victoria are husband and wife and are the only shareholders in Puppy Co, with each owning one share with a cost base of $2 per share.</a:t>
            </a:r>
          </a:p>
          <a:p>
            <a:pPr lvl="1" algn="ctr">
              <a:buNone/>
            </a:pPr>
            <a:r>
              <a:rPr lang="en-US" sz="2000" b="1" dirty="0"/>
              <a:t>Puppy Co has successfully carried on a puppy training school and has acquired significant assets including puppy boarding facilities, a vehicle, and goodwill.</a:t>
            </a:r>
          </a:p>
          <a:p>
            <a:pPr lvl="1" algn="ctr">
              <a:buNone/>
            </a:pPr>
            <a:r>
              <a:rPr lang="en-US" sz="2000" b="1" dirty="0"/>
              <a:t>The boarding facilities have a cost base of $250,000 and have a market value now in the range of $500,000 to $700,000. It was purchased 12 years ago. There is still a $50,000 mortgage on the boarding facilities in the name of the company but with a guarantee from Chris and Victoria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Case Study</a:t>
            </a:r>
          </a:p>
          <a:p>
            <a:pPr lvl="1" algn="ctr">
              <a:buNone/>
            </a:pPr>
            <a:r>
              <a:rPr lang="en-US" sz="2000" b="1" dirty="0" smtClean="0"/>
              <a:t>The </a:t>
            </a:r>
            <a:r>
              <a:rPr lang="en-US" sz="2000" b="1" dirty="0"/>
              <a:t>goodwill has a cost base of $50,000 as the company purchased the business 12 years ago. There have been people interested in buying the business previously, including discussions 2 years ago with a key employee to buy the business for $100,000 and lease the premises from Chris and Victoria</a:t>
            </a:r>
            <a:r>
              <a:rPr lang="en-US" sz="2000" b="1" dirty="0" smtClean="0"/>
              <a:t>.</a:t>
            </a:r>
          </a:p>
          <a:p>
            <a:pPr lvl="1" algn="ctr">
              <a:buNone/>
            </a:pPr>
            <a:endParaRPr lang="en-US" sz="2000" b="1" dirty="0"/>
          </a:p>
          <a:p>
            <a:pPr lvl="1" algn="ctr">
              <a:buNone/>
            </a:pPr>
            <a:r>
              <a:rPr lang="en-US" sz="2000" b="1" dirty="0"/>
              <a:t>Chris and Vicky take a salary each week of $250 each ($13,000 each a year) and the rest of any profit is paid as a dividend each quarter. These dividends are generally around $15,000 to $20,000 each year for each shareholder (grossed up).</a:t>
            </a:r>
          </a:p>
          <a:p>
            <a:pPr lvl="1" algn="ctr">
              <a:buNone/>
            </a:pPr>
            <a:endParaRPr lang="en-US" sz="2000" b="1" dirty="0"/>
          </a:p>
          <a:p>
            <a:pPr lvl="1" algn="ctr">
              <a:buNone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641184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Case Study</a:t>
            </a:r>
          </a:p>
          <a:p>
            <a:pPr lvl="1" algn="ctr">
              <a:buNone/>
            </a:pPr>
            <a:r>
              <a:rPr lang="en-US" sz="2000" b="1" dirty="0" smtClean="0"/>
              <a:t>So </a:t>
            </a:r>
            <a:r>
              <a:rPr lang="en-US" sz="2000" b="1" dirty="0"/>
              <a:t>the company tax return has a taxable income of say $34,000 (on which $10,100 is paid in company tax) and each individual tax return has $13,000 salary, a $17,000 grossed up dividend, with a $5,100 imputation credit.</a:t>
            </a:r>
          </a:p>
          <a:p>
            <a:pPr lvl="1" algn="ctr">
              <a:buNone/>
            </a:pPr>
            <a:r>
              <a:rPr lang="en-US" sz="2000" b="1" dirty="0"/>
              <a:t>Chris is 53 and Victoria is 56. They have one child, Joshua, who is going to be a perpetual university student and has just started his 6-year PHD.</a:t>
            </a:r>
          </a:p>
          <a:p>
            <a:pPr lvl="1" algn="ctr">
              <a:buNone/>
            </a:pPr>
            <a:r>
              <a:rPr lang="en-US" sz="2000" b="1" dirty="0"/>
              <a:t>Chris and Victoria has an SMSF and it holds listed shares worth $4 million (each has an interest of $2 million).</a:t>
            </a:r>
          </a:p>
          <a:p>
            <a:pPr lvl="1" algn="ctr">
              <a:buNone/>
            </a:pPr>
            <a:endParaRPr lang="en-US" sz="2000" b="1" dirty="0"/>
          </a:p>
          <a:p>
            <a:pPr lvl="1" algn="ctr">
              <a:buNone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906082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What structure do we want?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Equity investment?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Asset protection?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Income Splitting?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CGT Concessions?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Super?</a:t>
            </a:r>
            <a:endParaRPr lang="en-US" dirty="0"/>
          </a:p>
          <a:p>
            <a:pPr lvl="1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31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Restructure Rollover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1 July 2016</a:t>
            </a:r>
          </a:p>
          <a:p>
            <a:pPr lvl="1">
              <a:buFont typeface="Arial"/>
              <a:buChar char="•"/>
            </a:pPr>
            <a:r>
              <a:rPr lang="en-US" dirty="0"/>
              <a:t>Subdivision 328-G creates an </a:t>
            </a:r>
            <a:r>
              <a:rPr lang="en-US" u="sng" dirty="0"/>
              <a:t>optional</a:t>
            </a:r>
            <a:r>
              <a:rPr lang="en-US" dirty="0"/>
              <a:t> rollover where a </a:t>
            </a:r>
            <a:r>
              <a:rPr lang="en-US" u="sng" dirty="0"/>
              <a:t>small business entity</a:t>
            </a:r>
            <a:r>
              <a:rPr lang="en-US" dirty="0"/>
              <a:t> transfers an </a:t>
            </a:r>
            <a:r>
              <a:rPr lang="en-US" u="sng" dirty="0"/>
              <a:t>active asset</a:t>
            </a:r>
            <a:r>
              <a:rPr lang="en-US" dirty="0"/>
              <a:t> of the business to another small business entity as part of a </a:t>
            </a:r>
            <a:r>
              <a:rPr lang="en-US" u="sng" dirty="0"/>
              <a:t>genuine business restructure</a:t>
            </a:r>
            <a:r>
              <a:rPr lang="en-US" dirty="0"/>
              <a:t>, without changing the </a:t>
            </a:r>
            <a:r>
              <a:rPr lang="en-US" u="sng" dirty="0"/>
              <a:t>ultimate economic ownership </a:t>
            </a:r>
            <a:r>
              <a:rPr lang="en-US" dirty="0"/>
              <a:t>of the asset</a:t>
            </a: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Restructure Rollover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Genuine restructure?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/>
              <a:t>bona fide commercial arrangement </a:t>
            </a:r>
            <a:r>
              <a:rPr lang="en-US" dirty="0" smtClean="0"/>
              <a:t>to </a:t>
            </a:r>
            <a:r>
              <a:rPr lang="en-US" dirty="0"/>
              <a:t>enhance business efficiency</a:t>
            </a:r>
            <a:r>
              <a:rPr lang="en-US" dirty="0" smtClean="0"/>
              <a:t>;</a:t>
            </a:r>
            <a:endParaRPr lang="en-US" dirty="0"/>
          </a:p>
          <a:p>
            <a:pPr lvl="1">
              <a:buFont typeface="Arial"/>
              <a:buChar char="•"/>
            </a:pPr>
            <a:r>
              <a:rPr lang="en-US" dirty="0" smtClean="0"/>
              <a:t>Where </a:t>
            </a:r>
            <a:r>
              <a:rPr lang="en-US" dirty="0"/>
              <a:t>a business </a:t>
            </a:r>
            <a:r>
              <a:rPr lang="en-US" dirty="0" smtClean="0"/>
              <a:t>continues, </a:t>
            </a:r>
            <a:r>
              <a:rPr lang="en-US" dirty="0"/>
              <a:t>through a different entity structure but under the same ultimate economic ownership</a:t>
            </a:r>
            <a:r>
              <a:rPr lang="en-US" dirty="0" smtClean="0"/>
              <a:t>;</a:t>
            </a:r>
            <a:endParaRPr lang="en-US" dirty="0"/>
          </a:p>
          <a:p>
            <a:pPr lvl="1">
              <a:buFont typeface="Arial"/>
              <a:buChar char="•"/>
            </a:pPr>
            <a:r>
              <a:rPr lang="en-US" dirty="0" smtClean="0"/>
              <a:t>Where </a:t>
            </a:r>
            <a:r>
              <a:rPr lang="en-US" dirty="0"/>
              <a:t>the transferred assets continue to be used in the business</a:t>
            </a:r>
            <a:r>
              <a:rPr lang="en-US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014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Restructure Rollover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Genuine restructure?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Where </a:t>
            </a:r>
            <a:r>
              <a:rPr lang="en-US" dirty="0"/>
              <a:t>the restructure results in a structure likely to have been adopted had </a:t>
            </a:r>
            <a:r>
              <a:rPr lang="en-US" dirty="0" smtClean="0"/>
              <a:t>obtained </a:t>
            </a:r>
            <a:r>
              <a:rPr lang="en-US" dirty="0"/>
              <a:t>appropriate professional advice when setting up the business</a:t>
            </a:r>
            <a:r>
              <a:rPr lang="en-US" dirty="0" smtClean="0"/>
              <a:t>;</a:t>
            </a:r>
            <a:endParaRPr lang="en-US" dirty="0"/>
          </a:p>
          <a:p>
            <a:pPr lvl="1">
              <a:buFont typeface="Arial"/>
              <a:buChar char="•"/>
            </a:pPr>
            <a:r>
              <a:rPr lang="en-US" dirty="0" smtClean="0"/>
              <a:t>Where </a:t>
            </a:r>
            <a:r>
              <a:rPr lang="en-US" dirty="0"/>
              <a:t>the restructure is not artificial or unduly tax driven; 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Where </a:t>
            </a:r>
            <a:r>
              <a:rPr lang="en-US" dirty="0"/>
              <a:t>the restructure is not a divestment or </a:t>
            </a:r>
            <a:r>
              <a:rPr lang="en-US" dirty="0" smtClean="0"/>
              <a:t>to </a:t>
            </a:r>
            <a:r>
              <a:rPr lang="en-US" dirty="0"/>
              <a:t>facilitate the economic </a:t>
            </a:r>
            <a:r>
              <a:rPr lang="en-US" dirty="0" err="1"/>
              <a:t>realisation</a:t>
            </a:r>
            <a:r>
              <a:rPr lang="en-US" dirty="0"/>
              <a:t> of </a:t>
            </a:r>
            <a:r>
              <a:rPr lang="en-US" dirty="0" smtClean="0"/>
              <a:t>assets</a:t>
            </a:r>
          </a:p>
        </p:txBody>
      </p:sp>
    </p:spTree>
    <p:extLst>
      <p:ext uri="{BB962C8B-B14F-4D97-AF65-F5344CB8AC3E}">
        <p14:creationId xmlns:p14="http://schemas.microsoft.com/office/powerpoint/2010/main" val="17605181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Restructure Rollover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LCG 2016/3</a:t>
            </a:r>
          </a:p>
          <a:p>
            <a:pPr lvl="1">
              <a:buFont typeface="Arial"/>
              <a:buChar char="•"/>
            </a:pPr>
            <a:r>
              <a:rPr lang="en-US" dirty="0"/>
              <a:t>Examples include asset protection, equity investments and simplifying a business structure. However, it does not include succession planning or restructuring just to extract wealth.</a:t>
            </a:r>
          </a:p>
          <a:p>
            <a:pPr lvl="1">
              <a:buFont typeface="Arial"/>
              <a:buChar char="•"/>
            </a:pPr>
            <a:r>
              <a:rPr lang="en-US" dirty="0"/>
              <a:t>There is a safe </a:t>
            </a:r>
            <a:r>
              <a:rPr lang="en-US" dirty="0" err="1"/>
              <a:t>harbour</a:t>
            </a:r>
            <a:r>
              <a:rPr lang="en-US" dirty="0"/>
              <a:t> </a:t>
            </a:r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87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Restructure Rollover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Can we get to our proposed structure through a genuine restructure?</a:t>
            </a:r>
            <a:endParaRPr lang="en-US" dirty="0"/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554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Restructure Rollover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Small Business Entity</a:t>
            </a:r>
          </a:p>
          <a:p>
            <a:pPr lvl="2"/>
            <a:r>
              <a:rPr lang="en-US" dirty="0" smtClean="0"/>
              <a:t>$10 million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Ultimate </a:t>
            </a:r>
            <a:r>
              <a:rPr lang="en-US" dirty="0"/>
              <a:t>E</a:t>
            </a:r>
            <a:r>
              <a:rPr lang="en-US" dirty="0" smtClean="0"/>
              <a:t>conomic Ownership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DT and FTEs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Active Assets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Federal taxes only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Stamp duties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Division 7A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Discount and 15 year exemption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Pre CGT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SMSF and residency</a:t>
            </a:r>
            <a:endParaRPr lang="en-US" dirty="0"/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960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hoto6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2400" y="304800"/>
            <a:ext cx="2971800" cy="6096000"/>
          </a:xfrm>
        </p:spPr>
      </p:pic>
      <p:sp>
        <p:nvSpPr>
          <p:cNvPr id="9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Restructure Rollover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Can we get to our proposed structure through the rollover restructure?</a:t>
            </a:r>
            <a:endParaRPr lang="en-US" dirty="0"/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lvl="1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352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228600" y="2590800"/>
            <a:ext cx="8077200" cy="4114800"/>
          </a:xfrm>
        </p:spPr>
        <p:txBody>
          <a:bodyPr/>
          <a:lstStyle/>
          <a:p>
            <a:pPr lvl="1" algn="ctr">
              <a:buNone/>
            </a:pPr>
            <a:r>
              <a:rPr lang="en-US" sz="3200" b="1" dirty="0" smtClean="0"/>
              <a:t>Small Business CGT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Why even consider this?</a:t>
            </a:r>
          </a:p>
          <a:p>
            <a:pPr algn="ctr"/>
            <a:r>
              <a:rPr lang="en-US" sz="2800" b="1" dirty="0" smtClean="0"/>
              <a:t>SUPERANNUATION</a:t>
            </a:r>
            <a:endParaRPr lang="en-US" sz="2800" b="1" dirty="0"/>
          </a:p>
          <a:p>
            <a:pPr marL="285750" indent="-285750">
              <a:buFont typeface="Arial" charset="0"/>
              <a:buChar char="•"/>
            </a:pPr>
            <a:r>
              <a:rPr lang="en-AU" sz="2800" dirty="0" smtClean="0"/>
              <a:t>New rules, especially $</a:t>
            </a:r>
            <a:r>
              <a:rPr lang="en-AU" sz="2800" dirty="0" smtClean="0"/>
              <a:t>1.6m+ </a:t>
            </a:r>
            <a:r>
              <a:rPr lang="en-AU" sz="2800" dirty="0" smtClean="0"/>
              <a:t>no non concessional</a:t>
            </a:r>
            <a:r>
              <a:rPr lang="mr-IN" sz="2800" dirty="0" smtClean="0"/>
              <a:t>…</a:t>
            </a: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</p:txBody>
      </p:sp>
      <p:pic>
        <p:nvPicPr>
          <p:cNvPr id="7" name="Picture Placeholder 6" descr="photo8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286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Placeholder 8" descr="photo10.JPG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30480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Placeholder 11" descr="photo7.JPG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58674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228600" y="2590800"/>
            <a:ext cx="8077200" cy="4114800"/>
          </a:xfrm>
        </p:spPr>
        <p:txBody>
          <a:bodyPr/>
          <a:lstStyle/>
          <a:p>
            <a:pPr lvl="1" algn="ctr">
              <a:buNone/>
            </a:pPr>
            <a:r>
              <a:rPr lang="en-US" sz="3200" b="1" dirty="0" smtClean="0"/>
              <a:t>Small Business CGT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800" dirty="0" smtClean="0"/>
              <a:t>Active assets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800" dirty="0" smtClean="0"/>
              <a:t>Small business entity or $6m MNAT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800" dirty="0" smtClean="0"/>
              <a:t>Right ownership </a:t>
            </a:r>
          </a:p>
          <a:p>
            <a:pPr marL="1028700" lvl="1">
              <a:buFont typeface="Arial" charset="0"/>
              <a:buChar char="•"/>
            </a:pPr>
            <a:r>
              <a:rPr lang="en-AU" dirty="0" smtClean="0"/>
              <a:t>SIs at 20% or partner of SI</a:t>
            </a:r>
          </a:p>
          <a:p>
            <a:pPr marL="1028700" lvl="1">
              <a:buFont typeface="Arial" charset="0"/>
              <a:buChar char="•"/>
            </a:pPr>
            <a:r>
              <a:rPr lang="en-AU" dirty="0" smtClean="0"/>
              <a:t>8 SIs each gets $500k or 15 years 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</p:txBody>
      </p:sp>
      <p:pic>
        <p:nvPicPr>
          <p:cNvPr id="7" name="Picture Placeholder 6" descr="photo8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286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Placeholder 8" descr="photo10.JPG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30480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Placeholder 11" descr="photo7.JPG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58674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94266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228600" y="2590800"/>
            <a:ext cx="8077200" cy="4114800"/>
          </a:xfrm>
        </p:spPr>
        <p:txBody>
          <a:bodyPr/>
          <a:lstStyle/>
          <a:p>
            <a:pPr lvl="1" algn="ctr">
              <a:buNone/>
            </a:pPr>
            <a:r>
              <a:rPr lang="en-US" sz="3200" b="1" dirty="0" smtClean="0"/>
              <a:t>Small Business CGT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800" dirty="0" smtClean="0"/>
              <a:t>15 years</a:t>
            </a:r>
          </a:p>
          <a:p>
            <a:pPr marL="685800" lvl="2">
              <a:buFont typeface="Arial" charset="0"/>
              <a:buChar char="•"/>
            </a:pPr>
            <a:r>
              <a:rPr lang="en-AU" sz="2800" dirty="0"/>
              <a:t>Over 55 and retirement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800" dirty="0" smtClean="0"/>
              <a:t>$500 lifetime</a:t>
            </a:r>
          </a:p>
          <a:p>
            <a:pPr marL="1028700" lvl="1">
              <a:buFont typeface="Arial" charset="0"/>
              <a:buChar char="•"/>
            </a:pPr>
            <a:r>
              <a:rPr lang="en-AU" dirty="0" smtClean="0"/>
              <a:t>Under 55 must go to super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sz="2800" dirty="0" smtClean="0"/>
          </a:p>
        </p:txBody>
      </p:sp>
      <p:pic>
        <p:nvPicPr>
          <p:cNvPr id="7" name="Picture Placeholder 6" descr="photo8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286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Placeholder 8" descr="photo10.JPG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30480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Placeholder 11" descr="photo7.JPG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5867400" y="381000"/>
            <a:ext cx="2641600" cy="198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4132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 fontScale="92500"/>
          </a:bodyPr>
          <a:lstStyle/>
          <a:p>
            <a:pPr lvl="1" algn="ctr">
              <a:buNone/>
            </a:pPr>
            <a:r>
              <a:rPr lang="en-US" sz="3600" b="1" dirty="0" smtClean="0"/>
              <a:t>What about this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Chris </a:t>
            </a:r>
            <a:r>
              <a:rPr lang="en-US" dirty="0"/>
              <a:t>and Vicky establish a new discretionary trust, lend the trust $600,000 (which they borrow from the bank) and the trust purchases the land and building off the company, the company has a $350,000 capital </a:t>
            </a:r>
            <a:r>
              <a:rPr lang="en-US" dirty="0" smtClean="0"/>
              <a:t>gain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Stamp duty issues.</a:t>
            </a:r>
            <a:endParaRPr lang="en-US" dirty="0"/>
          </a:p>
          <a:p>
            <a:pPr lvl="1">
              <a:buFont typeface="Arial"/>
              <a:buChar char="•"/>
            </a:pPr>
            <a:r>
              <a:rPr lang="en-US" dirty="0" smtClean="0"/>
              <a:t>The company </a:t>
            </a:r>
            <a:r>
              <a:rPr lang="en-US" dirty="0"/>
              <a:t>could opt not to apply the small business restructure rollover, but rather apply the $500,000 lifetime concession.</a:t>
            </a:r>
          </a:p>
          <a:p>
            <a:pPr lvl="1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Picture Placeholder 4" descr="photo9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28600" y="228600"/>
            <a:ext cx="2819400" cy="60960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 fontScale="92500" lnSpcReduction="10000"/>
          </a:bodyPr>
          <a:lstStyle/>
          <a:p>
            <a:pPr lvl="1" algn="ctr">
              <a:buNone/>
            </a:pPr>
            <a:r>
              <a:rPr lang="en-US" sz="3600" b="1" dirty="0" smtClean="0"/>
              <a:t>What about this</a:t>
            </a:r>
          </a:p>
          <a:p>
            <a:pPr lvl="1">
              <a:buFont typeface="Arial"/>
              <a:buChar char="•"/>
            </a:pPr>
            <a:r>
              <a:rPr lang="en-US" dirty="0"/>
              <a:t>The company </a:t>
            </a:r>
            <a:r>
              <a:rPr lang="en-US" dirty="0" smtClean="0"/>
              <a:t>is required </a:t>
            </a:r>
            <a:r>
              <a:rPr lang="en-US" dirty="0"/>
              <a:t>to pay $175,000 to Chris and the same to Vicky. Given their age this amount has to be put into super, so the super fund now has an additional $350,000. </a:t>
            </a:r>
          </a:p>
          <a:p>
            <a:pPr lvl="1">
              <a:buFont typeface="Arial"/>
              <a:buChar char="•"/>
            </a:pPr>
            <a:r>
              <a:rPr lang="en-US" dirty="0"/>
              <a:t>The company still holds $250,000 of the $600,000 paid to it by the trust. It could pay this out as a dividend and, after top up tax is paid, Chris and Vicky could contribute this as </a:t>
            </a:r>
            <a:r>
              <a:rPr lang="en-US" dirty="0" smtClean="0"/>
              <a:t>concessional contributions over the next few years (5+).</a:t>
            </a:r>
            <a:endParaRPr lang="en-US" dirty="0"/>
          </a:p>
          <a:p>
            <a:pPr lvl="1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Picture Placeholder 4" descr="photo9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28600" y="228600"/>
            <a:ext cx="2819400" cy="6096000"/>
          </a:xfrm>
        </p:spPr>
      </p:pic>
    </p:spTree>
    <p:extLst>
      <p:ext uri="{BB962C8B-B14F-4D97-AF65-F5344CB8AC3E}">
        <p14:creationId xmlns:p14="http://schemas.microsoft.com/office/powerpoint/2010/main" val="1677376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What about this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Asset protection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Income splitting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Future CGT concessions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Lots more super</a:t>
            </a:r>
            <a:r>
              <a:rPr lang="mr-IN" dirty="0" smtClean="0"/>
              <a:t>…</a:t>
            </a:r>
            <a:endParaRPr lang="en-AU" dirty="0" smtClean="0"/>
          </a:p>
          <a:p>
            <a:pPr lvl="1">
              <a:buFont typeface="Arial"/>
              <a:buChar char="•"/>
            </a:pPr>
            <a:endParaRPr lang="en-AU" dirty="0"/>
          </a:p>
          <a:p>
            <a:pPr lvl="1">
              <a:buFont typeface="Arial"/>
              <a:buChar char="•"/>
            </a:pPr>
            <a:r>
              <a:rPr lang="en-AU" dirty="0" smtClean="0"/>
              <a:t>What do you think? Is it worth it.</a:t>
            </a:r>
            <a:endParaRPr lang="en-US" dirty="0"/>
          </a:p>
          <a:p>
            <a:pPr lvl="1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Picture Placeholder 4" descr="photo9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28600" y="228600"/>
            <a:ext cx="2819400" cy="6096000"/>
          </a:xfrm>
        </p:spPr>
      </p:pic>
    </p:spTree>
    <p:extLst>
      <p:ext uri="{BB962C8B-B14F-4D97-AF65-F5344CB8AC3E}">
        <p14:creationId xmlns:p14="http://schemas.microsoft.com/office/powerpoint/2010/main" val="2087087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body" sz="quarter" idx="11"/>
          </p:nvPr>
        </p:nvSpPr>
        <p:spPr>
          <a:xfrm>
            <a:off x="2667000" y="228600"/>
            <a:ext cx="5638800" cy="6248400"/>
          </a:xfrm>
        </p:spPr>
        <p:txBody>
          <a:bodyPr anchor="t">
            <a:normAutofit/>
          </a:bodyPr>
          <a:lstStyle/>
          <a:p>
            <a:pPr lvl="1" algn="ctr">
              <a:buNone/>
            </a:pPr>
            <a:r>
              <a:rPr lang="en-US" sz="3600" b="1" dirty="0" smtClean="0"/>
              <a:t>Why didn’t you lodge your returns?</a:t>
            </a:r>
          </a:p>
          <a:p>
            <a:pPr lvl="1">
              <a:buFont typeface="Arial"/>
              <a:buChar char="•"/>
            </a:pPr>
            <a:endParaRPr lang="en-AU" dirty="0" smtClean="0"/>
          </a:p>
          <a:p>
            <a:pPr lvl="1">
              <a:buFont typeface="Arial"/>
              <a:buChar char="•"/>
            </a:pPr>
            <a:r>
              <a:rPr lang="en-AU" dirty="0"/>
              <a:t>“I couldn’t complete my tax return, because my husband left me and took our accountant with him. I am currently trying to find a new </a:t>
            </a:r>
            <a:r>
              <a:rPr lang="en-AU" dirty="0" smtClean="0"/>
              <a:t>accountant</a:t>
            </a:r>
            <a:r>
              <a:rPr lang="mr-IN" dirty="0" smtClean="0"/>
              <a:t>…</a:t>
            </a:r>
            <a:r>
              <a:rPr lang="en-AU" dirty="0" smtClean="0"/>
              <a:t>”</a:t>
            </a:r>
            <a:endParaRPr lang="en-US" dirty="0" smtClean="0"/>
          </a:p>
        </p:txBody>
      </p:sp>
      <p:pic>
        <p:nvPicPr>
          <p:cNvPr id="5" name="Picture Placeholder 4" descr="photo9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28600" y="228600"/>
            <a:ext cx="2819400" cy="6096000"/>
          </a:xfrm>
        </p:spPr>
      </p:pic>
    </p:spTree>
    <p:extLst>
      <p:ext uri="{BB962C8B-B14F-4D97-AF65-F5344CB8AC3E}">
        <p14:creationId xmlns:p14="http://schemas.microsoft.com/office/powerpoint/2010/main" val="18017944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sz="4400" dirty="0" smtClean="0"/>
              <a:t>Small Business Restructures &amp; Super</a:t>
            </a:r>
            <a:endParaRPr lang="en-US" sz="4400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Ken Mansell</a:t>
            </a:r>
          </a:p>
          <a:p>
            <a:r>
              <a:rPr lang="en-US" dirty="0" err="1" smtClean="0"/>
              <a:t>ken@taxrambling.com</a:t>
            </a:r>
            <a:endParaRPr lang="en-US" dirty="0" smtClean="0"/>
          </a:p>
          <a:p>
            <a:r>
              <a:rPr lang="en-US" dirty="0" err="1" smtClean="0"/>
              <a:t>taxrambling.com</a:t>
            </a:r>
            <a:endParaRPr lang="en-US" dirty="0"/>
          </a:p>
        </p:txBody>
      </p:sp>
      <p:pic>
        <p:nvPicPr>
          <p:cNvPr id="9" name="Picture Placeholder 8" descr="photo4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-926" b="-9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ry Photo Albu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 Photo Album.potx</Template>
  <TotalTime>0</TotalTime>
  <Words>1425</Words>
  <Application>Microsoft Macintosh PowerPoint</Application>
  <PresentationFormat>On-screen Show (4:3)</PresentationFormat>
  <Paragraphs>174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Mangal</vt:lpstr>
      <vt:lpstr>Contemporary Photo Album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Victoria Mansell</dc:creator>
  <cp:keywords/>
  <dc:description/>
  <cp:lastModifiedBy/>
  <cp:revision>1</cp:revision>
  <cp:lastPrinted>2017-02-13T03:24:27Z</cp:lastPrinted>
  <dcterms:created xsi:type="dcterms:W3CDTF">2016-05-11T12:12:53Z</dcterms:created>
  <dcterms:modified xsi:type="dcterms:W3CDTF">2017-05-08T09:19:17Z</dcterms:modified>
  <cp:category/>
</cp:coreProperties>
</file>